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5" r:id="rId4"/>
    <p:sldId id="266" r:id="rId5"/>
    <p:sldId id="263" r:id="rId6"/>
    <p:sldId id="264" r:id="rId7"/>
    <p:sldId id="260" r:id="rId8"/>
    <p:sldId id="261" r:id="rId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9" autoAdjust="0"/>
    <p:restoredTop sz="94660"/>
  </p:normalViewPr>
  <p:slideViewPr>
    <p:cSldViewPr snapToGrid="0">
      <p:cViewPr varScale="1">
        <p:scale>
          <a:sx n="74" d="100"/>
          <a:sy n="74" d="100"/>
        </p:scale>
        <p:origin x="37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5" y="384866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Report</a:t>
            </a:r>
          </a:p>
          <a:p>
            <a:r>
              <a:rPr lang="en-US" sz="3600" dirty="0" smtClean="0">
                <a:solidFill>
                  <a:schemeClr val="accent6">
                    <a:lumMod val="75000"/>
                  </a:schemeClr>
                </a:solidFill>
              </a:rPr>
              <a:t>February 2018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5" y="154224"/>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52095" y="2131892"/>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title"/>
          </p:nvPr>
        </p:nvSpPr>
        <p:spPr>
          <a:xfrm>
            <a:off x="381729" y="560764"/>
            <a:ext cx="10641198" cy="7049732"/>
          </a:xfrm>
        </p:spPr>
        <p:txBody>
          <a:bodyPr>
            <a:noAutofit/>
          </a:bodyPr>
          <a:lstStyle/>
          <a:p>
            <a:r>
              <a:rPr lang="en-US" sz="1800" dirty="0" smtClean="0">
                <a:latin typeface="Calibri" panose="020F0502020204030204" pitchFamily="34" charset="0"/>
                <a:ea typeface="Calibri" panose="020F0502020204030204" pitchFamily="34" charset="0"/>
                <a:cs typeface="Times New Roman" panose="02020603050405020304" pitchFamily="18" charset="0"/>
              </a:rPr>
              <a:t/>
            </a:r>
            <a:br>
              <a:rPr lang="en-US" sz="1800" dirty="0" smtClean="0">
                <a:latin typeface="Calibri" panose="020F0502020204030204" pitchFamily="34" charset="0"/>
                <a:ea typeface="Calibri" panose="020F0502020204030204" pitchFamily="34" charset="0"/>
                <a:cs typeface="Times New Roman" panose="02020603050405020304" pitchFamily="18" charset="0"/>
              </a:rPr>
            </a:br>
            <a:r>
              <a:rPr lang="en-US" sz="1800" dirty="0" smtClean="0">
                <a:latin typeface="Calibri" panose="020F0502020204030204" pitchFamily="34" charset="0"/>
                <a:ea typeface="Calibri" panose="020F0502020204030204" pitchFamily="34" charset="0"/>
                <a:cs typeface="Times New Roman" panose="02020603050405020304" pitchFamily="18" charset="0"/>
              </a:rPr>
              <a:t/>
            </a:r>
            <a:br>
              <a:rPr lang="en-US" sz="1800" dirty="0" smtClean="0">
                <a:latin typeface="Calibri" panose="020F0502020204030204" pitchFamily="34" charset="0"/>
                <a:ea typeface="Calibri" panose="020F0502020204030204" pitchFamily="34" charset="0"/>
                <a:cs typeface="Times New Roman" panose="02020603050405020304" pitchFamily="18" charset="0"/>
              </a:rPr>
            </a:br>
            <a:r>
              <a:rPr lang="en-US" sz="1800" i="1" dirty="0" smtClean="0">
                <a:latin typeface="Calibri" panose="020F0502020204030204" pitchFamily="34" charset="0"/>
                <a:ea typeface="Calibri" panose="020F0502020204030204" pitchFamily="34" charset="0"/>
                <a:cs typeface="Times New Roman" panose="02020603050405020304" pitchFamily="18" charset="0"/>
              </a:rPr>
              <a:t>	</a:t>
            </a:r>
            <a:endParaRPr lang="en-US" sz="1800" dirty="0"/>
          </a:p>
        </p:txBody>
      </p:sp>
      <p:sp>
        <p:nvSpPr>
          <p:cNvPr id="3" name="Rectangle 2"/>
          <p:cNvSpPr>
            <a:spLocks noChangeArrowheads="1"/>
          </p:cNvSpPr>
          <p:nvPr/>
        </p:nvSpPr>
        <p:spPr bwMode="auto">
          <a:xfrm>
            <a:off x="122531" y="729948"/>
            <a:ext cx="10272713"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Summer Planning Activities</a:t>
            </a:r>
            <a:r>
              <a:rPr kumimoji="0" lang="en-US"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As we round the corner into April, summer planning activities are shifting into high gear. As with the previous two years, I will continue to focus the majority of activities and internal resources on hardening</a:t>
            </a:r>
            <a:r>
              <a:rPr kumimoji="0" lang="en-US" altLang="en-US" sz="17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exterior finishes. This will include roofing, siding, blacktop sealing and mortar and brick sealing and repair. Contractors have been on site regularly over the past few weeks getting numbers put together for the majority of these jobs.</a:t>
            </a:r>
            <a:endParaRPr kumimoji="0" lang="en-US" altLang="en-US" sz="1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70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Solar System Moving Forward</a:t>
            </a:r>
            <a:r>
              <a:rPr kumimoji="0" lang="en-US"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Solar World of Oregon is completing the MOU for the system they are supplying. They are offering the system heavily discounted at 20 cents a KW hour. I am soliciting other businesses in the area for donations of time and materials, and have already partnered with Fastenal and Christenson Electric for some of this. Once the final location and array arrangement is nailed down, and a few details are addressed with the PUD, we will be ready to start work. </a:t>
            </a:r>
            <a:endParaRPr kumimoji="0" lang="en-US" altLang="en-US" sz="1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70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Security Cameras at WPD</a:t>
            </a:r>
            <a:r>
              <a:rPr kumimoji="0" lang="en-US"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Woodland Police Department can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now quickly access each school’s camera system to pinpoint problem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areas within the schools and direct officers quickly to the scene.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WIS, WMS and WHS are currently available for viewing. Additional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ExacqVision</a:t>
            </a:r>
            <a:r>
              <a:rPr kumimoji="0" lang="en-US"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software licenses were purchased to extend this service into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WPS. I expect this to be completed within the next few days. Many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thanks to Steve and the IT department, who have been giving me unparalleled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in the integration of these systems throughout the schools. Special</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700" dirty="0" smtClean="0">
                <a:latin typeface="Calibri" panose="020F0502020204030204" pitchFamily="34" charset="0"/>
                <a:ea typeface="Calibri" panose="020F0502020204030204" pitchFamily="34" charset="0"/>
                <a:cs typeface="Times New Roman" panose="02020603050405020304" pitchFamily="18" charset="0"/>
              </a:rPr>
              <a:t>recognition goes to Travis Borders for his outstanding work and support.</a:t>
            </a:r>
            <a:r>
              <a:rPr kumimoji="0" lang="en-US"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3" descr="IMG_26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826" y="3469168"/>
            <a:ext cx="3561796" cy="26740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909354" y="6027003"/>
            <a:ext cx="69717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Woodland Police Dispatcher views 4 cameras at WMS </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23768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696" y="180305"/>
            <a:ext cx="3504677" cy="461665"/>
          </a:xfrm>
          <a:prstGeom prst="rect">
            <a:avLst/>
          </a:prstGeom>
          <a:noFill/>
        </p:spPr>
        <p:txBody>
          <a:bodyPr wrap="none" rtlCol="0">
            <a:spAutoFit/>
          </a:bodyPr>
          <a:lstStyle/>
          <a:p>
            <a:r>
              <a:rPr lang="en-US" sz="2400" i="1" dirty="0" smtClean="0"/>
              <a:t>Facilities Report Continued</a:t>
            </a:r>
            <a:endParaRPr lang="en-US" sz="2400" i="1" dirty="0"/>
          </a:p>
        </p:txBody>
      </p:sp>
      <p:sp>
        <p:nvSpPr>
          <p:cNvPr id="2" name="Rectangle 1"/>
          <p:cNvSpPr/>
          <p:nvPr/>
        </p:nvSpPr>
        <p:spPr>
          <a:xfrm>
            <a:off x="626772" y="3122403"/>
            <a:ext cx="11196034" cy="2072875"/>
          </a:xfrm>
          <a:prstGeom prst="rect">
            <a:avLst/>
          </a:prstGeom>
        </p:spPr>
        <p:txBody>
          <a:bodyPr wrap="square">
            <a:spAutoFit/>
          </a:bodyPr>
          <a:lstStyle/>
          <a:p>
            <a:endParaRPr lang="en-US" dirty="0"/>
          </a:p>
          <a:p>
            <a:endParaRPr lang="en-US" dirty="0" smtClean="0"/>
          </a:p>
          <a:p>
            <a:endParaRPr lang="en-US" dirty="0" smtClean="0"/>
          </a:p>
          <a:p>
            <a:endParaRPr lang="en-US" dirty="0" smtClean="0"/>
          </a:p>
          <a:p>
            <a:endParaRPr lang="en-US" dirty="0" smtClean="0"/>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1"/>
          </p:nvPr>
        </p:nvSpPr>
        <p:spPr>
          <a:xfrm>
            <a:off x="308716" y="918865"/>
            <a:ext cx="10964874" cy="5939135"/>
          </a:xfrm>
        </p:spPr>
        <p:txBody>
          <a:bodyPr>
            <a:normAutofit/>
          </a:bodyPr>
          <a:lstStyle/>
          <a:p>
            <a:pPr marL="0" lvl="0" indent="0" eaLnBrk="0" fontAlgn="base" hangingPunct="0">
              <a:lnSpc>
                <a:spcPct val="100000"/>
              </a:lnSpc>
              <a:spcBef>
                <a:spcPct val="0"/>
              </a:spcBef>
              <a:spcAft>
                <a:spcPct val="0"/>
              </a:spcAft>
              <a:buNone/>
            </a:pPr>
            <a:endParaRPr lang="en-US" altLang="en-US" sz="1600" u="sng"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sz="1600" u="sng" dirty="0" smtClean="0">
                <a:latin typeface="Calibri" panose="020F0502020204030204" pitchFamily="34" charset="0"/>
                <a:ea typeface="Calibri" panose="020F0502020204030204" pitchFamily="34" charset="0"/>
                <a:cs typeface="Times New Roman" panose="02020603050405020304" pitchFamily="18" charset="0"/>
              </a:rPr>
              <a:t>Florida </a:t>
            </a:r>
            <a:r>
              <a:rPr lang="en-US" altLang="en-US" sz="1600" u="sng" dirty="0">
                <a:latin typeface="Calibri" panose="020F0502020204030204" pitchFamily="34" charset="0"/>
                <a:ea typeface="Calibri" panose="020F0502020204030204" pitchFamily="34" charset="0"/>
                <a:cs typeface="Times New Roman" panose="02020603050405020304" pitchFamily="18" charset="0"/>
              </a:rPr>
              <a:t>School Tragedy </a:t>
            </a:r>
            <a:r>
              <a:rPr lang="en-US" altLang="en-US" sz="1600" dirty="0">
                <a:latin typeface="Calibri" panose="020F0502020204030204" pitchFamily="34" charset="0"/>
                <a:ea typeface="Calibri" panose="020F0502020204030204" pitchFamily="34" charset="0"/>
                <a:cs typeface="Times New Roman" panose="02020603050405020304" pitchFamily="18" charset="0"/>
              </a:rPr>
              <a:t> With every school tragedy that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occurs, </a:t>
            </a:r>
            <a:r>
              <a:rPr lang="en-US" altLang="en-US" sz="1600" dirty="0">
                <a:latin typeface="Calibri" panose="020F0502020204030204" pitchFamily="34" charset="0"/>
                <a:ea typeface="Calibri" panose="020F0502020204030204" pitchFamily="34" charset="0"/>
                <a:cs typeface="Times New Roman" panose="02020603050405020304" pitchFamily="18" charset="0"/>
              </a:rPr>
              <a:t>I try to evaluate what weaknesses in physical security were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found, </a:t>
            </a:r>
            <a:r>
              <a:rPr lang="en-US" altLang="en-US" sz="1600" dirty="0">
                <a:latin typeface="Calibri" panose="020F0502020204030204" pitchFamily="34" charset="0"/>
                <a:ea typeface="Calibri" panose="020F0502020204030204" pitchFamily="34" charset="0"/>
                <a:cs typeface="Times New Roman" panose="02020603050405020304" pitchFamily="18" charset="0"/>
              </a:rPr>
              <a:t>and to see if those weaknesses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are </a:t>
            </a:r>
            <a:r>
              <a:rPr lang="en-US" altLang="en-US" sz="1600" dirty="0">
                <a:latin typeface="Calibri" panose="020F0502020204030204" pitchFamily="34" charset="0"/>
                <a:ea typeface="Calibri" panose="020F0502020204030204" pitchFamily="34" charset="0"/>
                <a:cs typeface="Times New Roman" panose="02020603050405020304" pitchFamily="18" charset="0"/>
              </a:rPr>
              <a:t>present at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our Schools</a:t>
            </a:r>
            <a:r>
              <a:rPr lang="en-US" altLang="en-US" sz="1600" dirty="0">
                <a:latin typeface="Calibri" panose="020F0502020204030204" pitchFamily="34" charset="0"/>
                <a:ea typeface="Calibri" panose="020F0502020204030204" pitchFamily="34" charset="0"/>
                <a:cs typeface="Times New Roman" panose="02020603050405020304" pitchFamily="18" charset="0"/>
              </a:rPr>
              <a:t>. A couple of items stood out.</a:t>
            </a:r>
            <a:endParaRPr lang="en-US" altLang="en-US" sz="1600" dirty="0"/>
          </a:p>
          <a:p>
            <a:pPr marL="0" lvl="0" indent="0" eaLnBrk="0" fontAlgn="base" hangingPunct="0">
              <a:lnSpc>
                <a:spcPct val="100000"/>
              </a:lnSpc>
              <a:spcBef>
                <a:spcPct val="0"/>
              </a:spcBef>
              <a:spcAft>
                <a:spcPct val="0"/>
              </a:spcAft>
              <a:buNone/>
            </a:pPr>
            <a:endParaRPr lang="en-US" alt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Fire </a:t>
            </a:r>
            <a:r>
              <a:rPr lang="en-US" altLang="en-US" sz="1600" dirty="0">
                <a:latin typeface="Calibri" panose="020F0502020204030204" pitchFamily="34" charset="0"/>
                <a:ea typeface="Calibri" panose="020F0502020204030204" pitchFamily="34" charset="0"/>
                <a:cs typeface="Times New Roman" panose="02020603050405020304" pitchFamily="18" charset="0"/>
              </a:rPr>
              <a:t>alarm pull stations were deployed to flush students and staff into hallways. With modernization of the International Fire Code (IFC</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n-US" altLang="en-US" sz="1600" dirty="0">
                <a:latin typeface="Calibri" panose="020F0502020204030204" pitchFamily="34" charset="0"/>
                <a:ea typeface="Calibri" panose="020F0502020204030204" pitchFamily="34" charset="0"/>
                <a:cs typeface="Times New Roman" panose="02020603050405020304" pitchFamily="18" charset="0"/>
              </a:rPr>
              <a:t>pull stations are not required if the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schools have fire sprinklers </a:t>
            </a:r>
            <a:r>
              <a:rPr lang="en-US" altLang="en-US" sz="1600" dirty="0">
                <a:latin typeface="Calibri" panose="020F0502020204030204" pitchFamily="34" charset="0"/>
                <a:ea typeface="Calibri" panose="020F0502020204030204" pitchFamily="34" charset="0"/>
                <a:cs typeface="Times New Roman" panose="02020603050405020304" pitchFamily="18" charset="0"/>
              </a:rPr>
              <a:t>and smoke detectors. This is why you don’t see them at WHS. I will remove them from the other schools once I have concurrence from the Fire Marshall. This will also aid in random student deployment of pull stations, although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the security cameras </a:t>
            </a:r>
            <a:r>
              <a:rPr lang="en-US" altLang="en-US" sz="1600" dirty="0">
                <a:latin typeface="Calibri" panose="020F0502020204030204" pitchFamily="34" charset="0"/>
                <a:ea typeface="Calibri" panose="020F0502020204030204" pitchFamily="34" charset="0"/>
                <a:cs typeface="Times New Roman" panose="02020603050405020304" pitchFamily="18" charset="0"/>
              </a:rPr>
              <a:t>have done a pretty good job policing that.</a:t>
            </a:r>
            <a:endParaRPr lang="en-US" altLang="en-US" sz="1600" dirty="0"/>
          </a:p>
          <a:p>
            <a:pPr marL="0" lvl="0" indent="0" eaLnBrk="0" fontAlgn="base" hangingPunct="0">
              <a:lnSpc>
                <a:spcPct val="100000"/>
              </a:lnSpc>
              <a:spcBef>
                <a:spcPct val="0"/>
              </a:spcBef>
              <a:spcAft>
                <a:spcPct val="0"/>
              </a:spcAft>
              <a:buNone/>
            </a:pPr>
            <a:endParaRPr lang="en-US" alt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Opening </a:t>
            </a:r>
            <a:r>
              <a:rPr lang="en-US" altLang="en-US" sz="1600" dirty="0">
                <a:latin typeface="Calibri" panose="020F0502020204030204" pitchFamily="34" charset="0"/>
                <a:ea typeface="Calibri" panose="020F0502020204030204" pitchFamily="34" charset="0"/>
                <a:cs typeface="Times New Roman" panose="02020603050405020304" pitchFamily="18" charset="0"/>
              </a:rPr>
              <a:t>doors/ gates prior to school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ending- </a:t>
            </a:r>
            <a:r>
              <a:rPr lang="en-US" altLang="en-US" sz="1600" dirty="0">
                <a:latin typeface="Calibri" panose="020F0502020204030204" pitchFamily="34" charset="0"/>
                <a:ea typeface="Calibri" panose="020F0502020204030204" pitchFamily="34" charset="0"/>
                <a:cs typeface="Times New Roman" panose="02020603050405020304" pitchFamily="18" charset="0"/>
              </a:rPr>
              <a:t>In Florida the assailant entered the school through normally locked gates. It was routine for the staff to unlock doors 30 minutes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prior to school getting out, </a:t>
            </a:r>
            <a:r>
              <a:rPr lang="en-US" altLang="en-US" sz="1600" dirty="0">
                <a:latin typeface="Calibri" panose="020F0502020204030204" pitchFamily="34" charset="0"/>
                <a:ea typeface="Calibri" panose="020F0502020204030204" pitchFamily="34" charset="0"/>
                <a:cs typeface="Times New Roman" panose="02020603050405020304" pitchFamily="18" charset="0"/>
              </a:rPr>
              <a:t>due to the number of exits they had to open. We also were doing this at one school. Direction has been given to not open gates until school is dismissed.  </a:t>
            </a:r>
            <a:endParaRPr lang="en-US" altLang="en-US" sz="1600" dirty="0"/>
          </a:p>
          <a:p>
            <a:pPr marL="0" lvl="0" indent="0" eaLnBrk="0" fontAlgn="base" hangingPunct="0">
              <a:lnSpc>
                <a:spcPct val="100000"/>
              </a:lnSpc>
              <a:spcBef>
                <a:spcPct val="0"/>
              </a:spcBef>
              <a:spcAft>
                <a:spcPct val="0"/>
              </a:spcAft>
              <a:buNone/>
            </a:pPr>
            <a:endParaRPr lang="en-US" alt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Drills </a:t>
            </a:r>
            <a:r>
              <a:rPr lang="en-US" altLang="en-US" sz="1600" dirty="0">
                <a:latin typeface="Calibri" panose="020F0502020204030204" pitchFamily="34" charset="0"/>
                <a:ea typeface="Calibri" panose="020F0502020204030204" pitchFamily="34" charset="0"/>
                <a:cs typeface="Times New Roman" panose="02020603050405020304" pitchFamily="18" charset="0"/>
              </a:rPr>
              <a:t>to be announced </a:t>
            </a:r>
            <a:r>
              <a:rPr lang="en-US" altLang="en-US" sz="1600">
                <a:latin typeface="Calibri" panose="020F0502020204030204" pitchFamily="34" charset="0"/>
                <a:ea typeface="Calibri" panose="020F0502020204030204" pitchFamily="34" charset="0"/>
                <a:cs typeface="Times New Roman" panose="02020603050405020304" pitchFamily="18" charset="0"/>
              </a:rPr>
              <a:t>as </a:t>
            </a:r>
            <a:r>
              <a:rPr lang="en-US" altLang="en-US" sz="1600" smtClean="0">
                <a:latin typeface="Calibri" panose="020F0502020204030204" pitchFamily="34" charset="0"/>
                <a:ea typeface="Calibri" panose="020F0502020204030204" pitchFamily="34" charset="0"/>
                <a:cs typeface="Times New Roman" panose="02020603050405020304" pitchFamily="18" charset="0"/>
              </a:rPr>
              <a:t>drills- </a:t>
            </a:r>
            <a:r>
              <a:rPr lang="en-US" altLang="en-US" sz="1600" dirty="0">
                <a:latin typeface="Calibri" panose="020F0502020204030204" pitchFamily="34" charset="0"/>
                <a:ea typeface="Calibri" panose="020F0502020204030204" pitchFamily="34" charset="0"/>
                <a:cs typeface="Times New Roman" panose="02020603050405020304" pitchFamily="18" charset="0"/>
              </a:rPr>
              <a:t>The school had run a fire drill earlier in the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day, </a:t>
            </a:r>
            <a:r>
              <a:rPr lang="en-US" altLang="en-US" sz="1600" dirty="0">
                <a:latin typeface="Calibri" panose="020F0502020204030204" pitchFamily="34" charset="0"/>
                <a:ea typeface="Calibri" panose="020F0502020204030204" pitchFamily="34" charset="0"/>
                <a:cs typeface="Times New Roman" panose="02020603050405020304" pitchFamily="18" charset="0"/>
              </a:rPr>
              <a:t>and when the second alarm went off, students and staff thought the second alarm was related to the earlier drill. All Woodland Schools drills will be announced as drills prior to conducting the drill. This will ensure staff knows the true source of the alarm.  </a:t>
            </a:r>
            <a:endParaRPr lang="en-US" altLang="en-US" sz="1600" dirty="0"/>
          </a:p>
          <a:p>
            <a:pPr marL="0" lvl="0" indent="0" eaLnBrk="0" fontAlgn="base" hangingPunct="0">
              <a:lnSpc>
                <a:spcPct val="100000"/>
              </a:lnSpc>
              <a:spcBef>
                <a:spcPct val="0"/>
              </a:spcBef>
              <a:spcAft>
                <a:spcPct val="0"/>
              </a:spcAft>
              <a:buNone/>
            </a:pPr>
            <a:endParaRPr lang="en-US" alt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The District’s </a:t>
            </a:r>
            <a:r>
              <a:rPr lang="en-US" altLang="en-US" sz="1600" dirty="0">
                <a:latin typeface="Calibri" panose="020F0502020204030204" pitchFamily="34" charset="0"/>
                <a:ea typeface="Calibri" panose="020F0502020204030204" pitchFamily="34" charset="0"/>
                <a:cs typeface="Times New Roman" panose="02020603050405020304" pitchFamily="18" charset="0"/>
              </a:rPr>
              <a:t>entire school safety program has been rewritten over the past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year. We </a:t>
            </a:r>
            <a:r>
              <a:rPr lang="en-US" altLang="en-US" sz="1600" dirty="0">
                <a:latin typeface="Calibri" panose="020F0502020204030204" pitchFamily="34" charset="0"/>
                <a:ea typeface="Calibri" panose="020F0502020204030204" pitchFamily="34" charset="0"/>
                <a:cs typeface="Times New Roman" panose="02020603050405020304" pitchFamily="18" charset="0"/>
              </a:rPr>
              <a:t>have done a relatively good job getting the office staff at each school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trained, </a:t>
            </a:r>
            <a:r>
              <a:rPr lang="en-US" altLang="en-US" sz="1600" dirty="0">
                <a:latin typeface="Calibri" panose="020F0502020204030204" pitchFamily="34" charset="0"/>
                <a:ea typeface="Calibri" panose="020F0502020204030204" pitchFamily="34" charset="0"/>
                <a:cs typeface="Times New Roman" panose="02020603050405020304" pitchFamily="18" charset="0"/>
              </a:rPr>
              <a:t>and school staff trained on basic incident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response. But </a:t>
            </a:r>
            <a:r>
              <a:rPr lang="en-US" altLang="en-US" sz="1600" dirty="0">
                <a:latin typeface="Calibri" panose="020F0502020204030204" pitchFamily="34" charset="0"/>
                <a:ea typeface="Calibri" panose="020F0502020204030204" pitchFamily="34" charset="0"/>
                <a:cs typeface="Times New Roman" panose="02020603050405020304" pitchFamily="18" charset="0"/>
              </a:rPr>
              <a:t>it seems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like a </a:t>
            </a:r>
            <a:r>
              <a:rPr lang="en-US" altLang="en-US" sz="1600" dirty="0">
                <a:latin typeface="Calibri" panose="020F0502020204030204" pitchFamily="34" charset="0"/>
                <a:ea typeface="Calibri" panose="020F0502020204030204" pitchFamily="34" charset="0"/>
                <a:cs typeface="Times New Roman" panose="02020603050405020304" pitchFamily="18" charset="0"/>
              </a:rPr>
              <a:t>lot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of detailed </a:t>
            </a:r>
            <a:r>
              <a:rPr lang="en-US" altLang="en-US" sz="1600" dirty="0">
                <a:latin typeface="Calibri" panose="020F0502020204030204" pitchFamily="34" charset="0"/>
                <a:ea typeface="Calibri" panose="020F0502020204030204" pitchFamily="34" charset="0"/>
                <a:cs typeface="Times New Roman" panose="02020603050405020304" pitchFamily="18" charset="0"/>
              </a:rPr>
              <a:t>information on ICS and reunification was not trickling down to school staff.  To respond to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this, </a:t>
            </a:r>
            <a:r>
              <a:rPr lang="en-US" altLang="en-US" sz="1600" dirty="0">
                <a:latin typeface="Calibri" panose="020F0502020204030204" pitchFamily="34" charset="0"/>
                <a:ea typeface="Calibri" panose="020F0502020204030204" pitchFamily="34" charset="0"/>
                <a:cs typeface="Times New Roman" panose="02020603050405020304" pitchFamily="18" charset="0"/>
              </a:rPr>
              <a:t>I completed a more descriptive ppt. presentation for school staff. This was already given to the staff at WPS and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WMS, </a:t>
            </a:r>
            <a:r>
              <a:rPr lang="en-US" altLang="en-US" sz="1600" dirty="0">
                <a:latin typeface="Calibri" panose="020F0502020204030204" pitchFamily="34" charset="0"/>
                <a:ea typeface="Calibri" panose="020F0502020204030204" pitchFamily="34" charset="0"/>
                <a:cs typeface="Times New Roman" panose="02020603050405020304" pitchFamily="18" charset="0"/>
              </a:rPr>
              <a:t>and I expect the balance of the schools shortly .  For parents and the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community, </a:t>
            </a:r>
            <a:r>
              <a:rPr lang="en-US" altLang="en-US" sz="1600" dirty="0">
                <a:latin typeface="Calibri" panose="020F0502020204030204" pitchFamily="34" charset="0"/>
                <a:ea typeface="Calibri" panose="020F0502020204030204" pitchFamily="34" charset="0"/>
                <a:cs typeface="Times New Roman" panose="02020603050405020304" pitchFamily="18" charset="0"/>
              </a:rPr>
              <a:t>I also posted on the school website the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District’s </a:t>
            </a:r>
            <a:r>
              <a:rPr lang="en-US" altLang="en-US" sz="1600" dirty="0">
                <a:latin typeface="Calibri" panose="020F0502020204030204" pitchFamily="34" charset="0"/>
                <a:ea typeface="Calibri" panose="020F0502020204030204" pitchFamily="34" charset="0"/>
                <a:cs typeface="Times New Roman" panose="02020603050405020304" pitchFamily="18" charset="0"/>
              </a:rPr>
              <a:t>reunification </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strategies, </a:t>
            </a:r>
            <a:r>
              <a:rPr lang="en-US" altLang="en-US" sz="1600" dirty="0">
                <a:latin typeface="Calibri" panose="020F0502020204030204" pitchFamily="34" charset="0"/>
                <a:ea typeface="Calibri" panose="020F0502020204030204" pitchFamily="34" charset="0"/>
                <a:cs typeface="Times New Roman" panose="02020603050405020304" pitchFamily="18" charset="0"/>
              </a:rPr>
              <a:t>including a video for reunification.    </a:t>
            </a:r>
            <a:endParaRPr lang="en-US" altLang="en-US" sz="1600" dirty="0"/>
          </a:p>
          <a:p>
            <a:pPr marL="0" indent="0">
              <a:buNone/>
            </a:pPr>
            <a:endParaRPr lang="en-US" sz="1600" dirty="0" smtClean="0"/>
          </a:p>
          <a:p>
            <a:pPr marL="0" indent="0">
              <a:buNone/>
            </a:pPr>
            <a:endParaRPr lang="en-US" sz="1600" dirty="0"/>
          </a:p>
          <a:p>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280444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696" y="180305"/>
            <a:ext cx="3504677" cy="461665"/>
          </a:xfrm>
          <a:prstGeom prst="rect">
            <a:avLst/>
          </a:prstGeom>
          <a:noFill/>
        </p:spPr>
        <p:txBody>
          <a:bodyPr wrap="none" rtlCol="0">
            <a:spAutoFit/>
          </a:bodyPr>
          <a:lstStyle/>
          <a:p>
            <a:r>
              <a:rPr lang="en-US" sz="2400" i="1" dirty="0" smtClean="0"/>
              <a:t>Facilities Report Continued</a:t>
            </a:r>
            <a:endParaRPr lang="en-US" sz="2400" i="1" dirty="0"/>
          </a:p>
        </p:txBody>
      </p:sp>
      <p:sp>
        <p:nvSpPr>
          <p:cNvPr id="2" name="Rectangle 1"/>
          <p:cNvSpPr/>
          <p:nvPr/>
        </p:nvSpPr>
        <p:spPr>
          <a:xfrm>
            <a:off x="626772" y="3122403"/>
            <a:ext cx="11196034" cy="2072875"/>
          </a:xfrm>
          <a:prstGeom prst="rect">
            <a:avLst/>
          </a:prstGeom>
        </p:spPr>
        <p:txBody>
          <a:bodyPr wrap="square">
            <a:spAutoFit/>
          </a:bodyPr>
          <a:lstStyle/>
          <a:p>
            <a:endParaRPr lang="en-US" dirty="0"/>
          </a:p>
          <a:p>
            <a:endParaRPr lang="en-US" dirty="0" smtClean="0"/>
          </a:p>
          <a:p>
            <a:endParaRPr lang="en-US" dirty="0" smtClean="0"/>
          </a:p>
          <a:p>
            <a:endParaRPr lang="en-US" dirty="0" smtClean="0"/>
          </a:p>
          <a:p>
            <a:endParaRPr lang="en-US" dirty="0" smtClean="0"/>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1"/>
          </p:nvPr>
        </p:nvSpPr>
        <p:spPr>
          <a:xfrm>
            <a:off x="308716" y="918865"/>
            <a:ext cx="10964874" cy="5939135"/>
          </a:xfrm>
        </p:spPr>
        <p:txBody>
          <a:bodyPr>
            <a:normAutofit/>
          </a:bodyPr>
          <a:lstStyle/>
          <a:p>
            <a:pPr marL="0" lvl="0" indent="0" eaLnBrk="0" fontAlgn="base" hangingPunct="0">
              <a:lnSpc>
                <a:spcPct val="100000"/>
              </a:lnSpc>
              <a:spcBef>
                <a:spcPct val="0"/>
              </a:spcBef>
              <a:spcAft>
                <a:spcPct val="0"/>
              </a:spcAft>
              <a:buNone/>
            </a:pPr>
            <a:r>
              <a:rPr lang="en-US" altLang="en-US" sz="1800" u="sng" dirty="0">
                <a:latin typeface="Calibri" panose="020F0502020204030204" pitchFamily="34" charset="0"/>
                <a:ea typeface="Calibri" panose="020F0502020204030204" pitchFamily="34" charset="0"/>
                <a:cs typeface="Times New Roman" panose="02020603050405020304" pitchFamily="18" charset="0"/>
              </a:rPr>
              <a:t>Rekeying of WMS</a:t>
            </a:r>
            <a:r>
              <a:rPr lang="en-US" altLang="en-US" sz="1800" dirty="0">
                <a:latin typeface="Calibri" panose="020F0502020204030204" pitchFamily="34" charset="0"/>
                <a:ea typeface="Calibri" panose="020F0502020204030204" pitchFamily="34" charset="0"/>
                <a:cs typeface="Times New Roman" panose="02020603050405020304" pitchFamily="18" charset="0"/>
              </a:rPr>
              <a:t> All exterior locks at the Woodland Middle School complex were changed in February.  This same scenario will occur at the other schools over the next few </a:t>
            </a:r>
            <a:r>
              <a:rPr lang="en-US" altLang="en-US" sz="1800" dirty="0" smtClean="0">
                <a:latin typeface="Calibri" panose="020F0502020204030204" pitchFamily="34" charset="0"/>
                <a:ea typeface="Calibri" panose="020F0502020204030204" pitchFamily="34" charset="0"/>
                <a:cs typeface="Times New Roman" panose="02020603050405020304" pitchFamily="18" charset="0"/>
              </a:rPr>
              <a:t>months, </a:t>
            </a:r>
            <a:r>
              <a:rPr lang="en-US" altLang="en-US" sz="1800" dirty="0">
                <a:latin typeface="Calibri" panose="020F0502020204030204" pitchFamily="34" charset="0"/>
                <a:ea typeface="Calibri" panose="020F0502020204030204" pitchFamily="34" charset="0"/>
                <a:cs typeface="Times New Roman" panose="02020603050405020304" pitchFamily="18" charset="0"/>
              </a:rPr>
              <a:t>to render the widely distributed A key useless. </a:t>
            </a:r>
            <a:endParaRPr lang="en-US" altLang="en-US" sz="1800" dirty="0"/>
          </a:p>
          <a:p>
            <a:pPr marL="0" lvl="0" indent="0" eaLnBrk="0" fontAlgn="base" hangingPunct="0">
              <a:lnSpc>
                <a:spcPct val="100000"/>
              </a:lnSpc>
              <a:spcBef>
                <a:spcPct val="0"/>
              </a:spcBef>
              <a:spcAft>
                <a:spcPct val="0"/>
              </a:spcAft>
              <a:buNone/>
            </a:pPr>
            <a:endParaRPr lang="en-US" altLang="en-US" sz="1800" u="sng"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sz="1800" u="sng" dirty="0" smtClean="0">
                <a:latin typeface="Calibri" panose="020F0502020204030204" pitchFamily="34" charset="0"/>
                <a:ea typeface="Calibri" panose="020F0502020204030204" pitchFamily="34" charset="0"/>
                <a:cs typeface="Times New Roman" panose="02020603050405020304" pitchFamily="18" charset="0"/>
              </a:rPr>
              <a:t>Seismic Engineering Visit</a:t>
            </a:r>
            <a:r>
              <a:rPr lang="en-US" altLang="en-US" sz="1800" dirty="0" smtClean="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a:latin typeface="Calibri" panose="020F0502020204030204" pitchFamily="34" charset="0"/>
                <a:ea typeface="Calibri" panose="020F0502020204030204" pitchFamily="34" charset="0"/>
                <a:cs typeface="Times New Roman" panose="02020603050405020304" pitchFamily="18" charset="0"/>
              </a:rPr>
              <a:t>I have retained the engineering firm that did the high school seismic </a:t>
            </a:r>
            <a:r>
              <a:rPr lang="en-US" altLang="en-US" sz="1800" dirty="0" smtClean="0">
                <a:latin typeface="Calibri" panose="020F0502020204030204" pitchFamily="34" charset="0"/>
                <a:ea typeface="Calibri" panose="020F0502020204030204" pitchFamily="34" charset="0"/>
                <a:cs typeface="Times New Roman" panose="02020603050405020304" pitchFamily="18" charset="0"/>
              </a:rPr>
              <a:t>engineering, </a:t>
            </a:r>
            <a:r>
              <a:rPr lang="en-US" altLang="en-US" sz="1800" dirty="0">
                <a:latin typeface="Calibri" panose="020F0502020204030204" pitchFamily="34" charset="0"/>
                <a:ea typeface="Calibri" panose="020F0502020204030204" pitchFamily="34" charset="0"/>
                <a:cs typeface="Times New Roman" panose="02020603050405020304" pitchFamily="18" charset="0"/>
              </a:rPr>
              <a:t>to look at a few of the buildings in the </a:t>
            </a:r>
            <a:r>
              <a:rPr lang="en-US" altLang="en-US" sz="1800" dirty="0" smtClean="0">
                <a:latin typeface="Calibri" panose="020F0502020204030204" pitchFamily="34" charset="0"/>
                <a:ea typeface="Calibri" panose="020F0502020204030204" pitchFamily="34" charset="0"/>
                <a:cs typeface="Times New Roman" panose="02020603050405020304" pitchFamily="18" charset="0"/>
              </a:rPr>
              <a:t>District</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smtClean="0">
                <a:latin typeface="Calibri" panose="020F0502020204030204" pitchFamily="34" charset="0"/>
                <a:ea typeface="Calibri" panose="020F0502020204030204" pitchFamily="34" charset="0"/>
                <a:cs typeface="Times New Roman" panose="02020603050405020304" pitchFamily="18" charset="0"/>
              </a:rPr>
              <a:t>The </a:t>
            </a:r>
            <a:r>
              <a:rPr lang="en-US" altLang="en-US" sz="1800" dirty="0">
                <a:latin typeface="Calibri" panose="020F0502020204030204" pitchFamily="34" charset="0"/>
                <a:ea typeface="Calibri" panose="020F0502020204030204" pitchFamily="34" charset="0"/>
                <a:cs typeface="Times New Roman" panose="02020603050405020304" pitchFamily="18" charset="0"/>
              </a:rPr>
              <a:t>purpose of this evaluation will be to understand our seismic vulnerability. I would expect it will lead to further </a:t>
            </a:r>
            <a:r>
              <a:rPr lang="en-US" altLang="en-US" sz="1800" dirty="0" smtClean="0">
                <a:latin typeface="Calibri" panose="020F0502020204030204" pitchFamily="34" charset="0"/>
                <a:ea typeface="Calibri" panose="020F0502020204030204" pitchFamily="34" charset="0"/>
                <a:cs typeface="Times New Roman" panose="02020603050405020304" pitchFamily="18" charset="0"/>
              </a:rPr>
              <a:t>proposals, </a:t>
            </a:r>
            <a:r>
              <a:rPr lang="en-US" altLang="en-US" sz="1800" dirty="0">
                <a:latin typeface="Calibri" panose="020F0502020204030204" pitchFamily="34" charset="0"/>
                <a:ea typeface="Calibri" panose="020F0502020204030204" pitchFamily="34" charset="0"/>
                <a:cs typeface="Times New Roman" panose="02020603050405020304" pitchFamily="18" charset="0"/>
              </a:rPr>
              <a:t>to improve seismic bracing in specific </a:t>
            </a:r>
            <a:r>
              <a:rPr lang="en-US" altLang="en-US" sz="1800" dirty="0" smtClean="0">
                <a:latin typeface="Calibri" panose="020F0502020204030204" pitchFamily="34" charset="0"/>
                <a:ea typeface="Calibri" panose="020F0502020204030204" pitchFamily="34" charset="0"/>
                <a:cs typeface="Times New Roman" panose="02020603050405020304" pitchFamily="18" charset="0"/>
              </a:rPr>
              <a:t>buildings or areas used </a:t>
            </a:r>
            <a:r>
              <a:rPr lang="en-US" altLang="en-US" sz="1800" dirty="0">
                <a:latin typeface="Calibri" panose="020F0502020204030204" pitchFamily="34" charset="0"/>
                <a:ea typeface="Calibri" panose="020F0502020204030204" pitchFamily="34" charset="0"/>
                <a:cs typeface="Times New Roman" panose="02020603050405020304" pitchFamily="18" charset="0"/>
              </a:rPr>
              <a:t>for shelter. At this point we need to understand the </a:t>
            </a:r>
            <a:r>
              <a:rPr lang="en-US" altLang="en-US" sz="1800" dirty="0" smtClean="0">
                <a:latin typeface="Calibri" panose="020F0502020204030204" pitchFamily="34" charset="0"/>
                <a:ea typeface="Calibri" panose="020F0502020204030204" pitchFamily="34" charset="0"/>
                <a:cs typeface="Times New Roman" panose="02020603050405020304" pitchFamily="18" charset="0"/>
              </a:rPr>
              <a:t>risk, </a:t>
            </a:r>
            <a:r>
              <a:rPr lang="en-US" altLang="en-US" sz="1800" dirty="0">
                <a:latin typeface="Calibri" panose="020F0502020204030204" pitchFamily="34" charset="0"/>
                <a:ea typeface="Calibri" panose="020F0502020204030204" pitchFamily="34" charset="0"/>
                <a:cs typeface="Times New Roman" panose="02020603050405020304" pitchFamily="18" charset="0"/>
              </a:rPr>
              <a:t>should a major earthquake occur. </a:t>
            </a:r>
            <a:endParaRPr lang="en-US" altLang="en-US" sz="3200" dirty="0">
              <a:latin typeface="Arial" panose="020B0604020202020204" pitchFamily="34" charset="0"/>
            </a:endParaRPr>
          </a:p>
          <a:p>
            <a:pPr marL="0" indent="0">
              <a:buNone/>
            </a:pPr>
            <a:endParaRPr lang="en-US" sz="1800" dirty="0" smtClean="0"/>
          </a:p>
          <a:p>
            <a:pPr marL="0" indent="0">
              <a:buNone/>
            </a:pPr>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42264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a:t>
            </a:r>
            <a:r>
              <a:rPr lang="en-US" sz="2400" i="1" dirty="0" smtClean="0"/>
              <a:t>POWER COST AND WORK ORDER STATUS</a:t>
            </a:r>
            <a:endParaRPr lang="en-US" sz="2400" i="1" dirty="0"/>
          </a:p>
        </p:txBody>
      </p:sp>
      <p:pic>
        <p:nvPicPr>
          <p:cNvPr id="5" name="Content Placeholder 4"/>
          <p:cNvPicPr>
            <a:picLocks noGrp="1" noChangeAspect="1"/>
          </p:cNvPicPr>
          <p:nvPr>
            <p:ph idx="1"/>
          </p:nvPr>
        </p:nvPicPr>
        <p:blipFill>
          <a:blip r:embed="rId2"/>
          <a:stretch>
            <a:fillRect/>
          </a:stretch>
        </p:blipFill>
        <p:spPr>
          <a:xfrm>
            <a:off x="5975405" y="1289206"/>
            <a:ext cx="5763217" cy="3944652"/>
          </a:xfrm>
          <a:prstGeom prst="rect">
            <a:avLst/>
          </a:prstGeom>
        </p:spPr>
      </p:pic>
      <p:pic>
        <p:nvPicPr>
          <p:cNvPr id="6" name="Picture 5"/>
          <p:cNvPicPr>
            <a:picLocks noChangeAspect="1"/>
          </p:cNvPicPr>
          <p:nvPr/>
        </p:nvPicPr>
        <p:blipFill>
          <a:blip r:embed="rId3"/>
          <a:stretch>
            <a:fillRect/>
          </a:stretch>
        </p:blipFill>
        <p:spPr>
          <a:xfrm>
            <a:off x="212759" y="1289205"/>
            <a:ext cx="5645115" cy="3944652"/>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97" y="385761"/>
            <a:ext cx="10515600" cy="626548"/>
          </a:xfrm>
        </p:spPr>
        <p:txBody>
          <a:bodyPr>
            <a:normAutofit fontScale="90000"/>
          </a:bodyPr>
          <a:lstStyle/>
          <a:p>
            <a:r>
              <a:rPr lang="en-US" sz="2800" b="1" dirty="0" smtClean="0"/>
              <a:t>FACILITY CHARTS – </a:t>
            </a:r>
            <a:br>
              <a:rPr lang="en-US" sz="2800" b="1" dirty="0" smtClean="0"/>
            </a:br>
            <a:r>
              <a:rPr lang="en-US" sz="2800" b="1" dirty="0" smtClean="0"/>
              <a:t>WATER USAGE</a:t>
            </a:r>
            <a:br>
              <a:rPr lang="en-US" sz="2800" b="1" dirty="0" smtClean="0"/>
            </a:br>
            <a:r>
              <a:rPr lang="en-US" sz="2800" i="1" dirty="0" smtClean="0"/>
              <a:t>WHS, WIS, WMS, WPS</a:t>
            </a:r>
            <a:endParaRPr lang="en-US" sz="2800" i="1" dirty="0"/>
          </a:p>
        </p:txBody>
      </p:sp>
      <p:sp>
        <p:nvSpPr>
          <p:cNvPr id="3" name="TextBox 2"/>
          <p:cNvSpPr txBox="1"/>
          <p:nvPr/>
        </p:nvSpPr>
        <p:spPr>
          <a:xfrm>
            <a:off x="8370007" y="353466"/>
            <a:ext cx="3572516" cy="830997"/>
          </a:xfrm>
          <a:prstGeom prst="rect">
            <a:avLst/>
          </a:prstGeom>
          <a:noFill/>
        </p:spPr>
        <p:txBody>
          <a:bodyPr wrap="none" rtlCol="0">
            <a:spAutoFit/>
          </a:bodyPr>
          <a:lstStyle/>
          <a:p>
            <a:r>
              <a:rPr lang="en-US" sz="1600" dirty="0" smtClean="0"/>
              <a:t>Water charts are updated every two</a:t>
            </a:r>
          </a:p>
          <a:p>
            <a:r>
              <a:rPr lang="en-US" sz="1600" dirty="0" smtClean="0"/>
              <a:t>Months. The next update to these charts</a:t>
            </a:r>
          </a:p>
          <a:p>
            <a:r>
              <a:rPr lang="en-US" sz="1600" dirty="0" smtClean="0"/>
              <a:t>in May 2018</a:t>
            </a:r>
            <a:endParaRPr lang="en-US" sz="1600" dirty="0"/>
          </a:p>
        </p:txBody>
      </p:sp>
      <p:sp>
        <p:nvSpPr>
          <p:cNvPr id="13" name="TextBox 12"/>
          <p:cNvSpPr txBox="1"/>
          <p:nvPr/>
        </p:nvSpPr>
        <p:spPr>
          <a:xfrm flipH="1">
            <a:off x="4077475" y="3794758"/>
            <a:ext cx="3873435" cy="1569660"/>
          </a:xfrm>
          <a:prstGeom prst="rect">
            <a:avLst/>
          </a:prstGeom>
          <a:noFill/>
        </p:spPr>
        <p:txBody>
          <a:bodyPr wrap="square" rtlCol="0">
            <a:spAutoFit/>
          </a:bodyPr>
          <a:lstStyle/>
          <a:p>
            <a:pPr algn="just"/>
            <a:r>
              <a:rPr lang="en-US" sz="1600" dirty="0" smtClean="0"/>
              <a:t>The WMS chart includes; 755 park high and low flow, BO and Team High, PIT House, bus barn, athletic field and DO. All of these meters are totaled on the WMS graph, but each data point is recorded separately, to aid in identifying leaks. </a:t>
            </a:r>
            <a:endParaRPr lang="en-US" sz="1600" dirty="0"/>
          </a:p>
        </p:txBody>
      </p:sp>
      <p:pic>
        <p:nvPicPr>
          <p:cNvPr id="4" name="Picture 3"/>
          <p:cNvPicPr>
            <a:picLocks noChangeAspect="1"/>
          </p:cNvPicPr>
          <p:nvPr/>
        </p:nvPicPr>
        <p:blipFill>
          <a:blip r:embed="rId2"/>
          <a:stretch>
            <a:fillRect/>
          </a:stretch>
        </p:blipFill>
        <p:spPr>
          <a:xfrm>
            <a:off x="329388" y="1428749"/>
            <a:ext cx="3624541" cy="2366009"/>
          </a:xfrm>
          <a:prstGeom prst="rect">
            <a:avLst/>
          </a:prstGeom>
        </p:spPr>
      </p:pic>
      <p:pic>
        <p:nvPicPr>
          <p:cNvPr id="6" name="Picture 5"/>
          <p:cNvPicPr>
            <a:picLocks noChangeAspect="1"/>
          </p:cNvPicPr>
          <p:nvPr/>
        </p:nvPicPr>
        <p:blipFill>
          <a:blip r:embed="rId3"/>
          <a:stretch>
            <a:fillRect/>
          </a:stretch>
        </p:blipFill>
        <p:spPr>
          <a:xfrm>
            <a:off x="218797" y="3966912"/>
            <a:ext cx="3735132" cy="2276726"/>
          </a:xfrm>
          <a:prstGeom prst="rect">
            <a:avLst/>
          </a:prstGeom>
        </p:spPr>
      </p:pic>
      <p:pic>
        <p:nvPicPr>
          <p:cNvPr id="7" name="Picture 6"/>
          <p:cNvPicPr>
            <a:picLocks noChangeAspect="1"/>
          </p:cNvPicPr>
          <p:nvPr/>
        </p:nvPicPr>
        <p:blipFill>
          <a:blip r:embed="rId4"/>
          <a:stretch>
            <a:fillRect/>
          </a:stretch>
        </p:blipFill>
        <p:spPr>
          <a:xfrm>
            <a:off x="4164806" y="699035"/>
            <a:ext cx="3786104" cy="2750155"/>
          </a:xfrm>
          <a:prstGeom prst="rect">
            <a:avLst/>
          </a:prstGeom>
        </p:spPr>
      </p:pic>
      <p:pic>
        <p:nvPicPr>
          <p:cNvPr id="15" name="Picture 14"/>
          <p:cNvPicPr>
            <a:picLocks noChangeAspect="1"/>
          </p:cNvPicPr>
          <p:nvPr/>
        </p:nvPicPr>
        <p:blipFill>
          <a:blip r:embed="rId5"/>
          <a:stretch>
            <a:fillRect/>
          </a:stretch>
        </p:blipFill>
        <p:spPr>
          <a:xfrm>
            <a:off x="8161787" y="1428750"/>
            <a:ext cx="3796851" cy="2366009"/>
          </a:xfrm>
          <a:prstGeom prst="rect">
            <a:avLst/>
          </a:prstGeom>
        </p:spPr>
      </p:pic>
      <p:pic>
        <p:nvPicPr>
          <p:cNvPr id="16" name="Picture 15"/>
          <p:cNvPicPr>
            <a:picLocks noChangeAspect="1"/>
          </p:cNvPicPr>
          <p:nvPr/>
        </p:nvPicPr>
        <p:blipFill>
          <a:blip r:embed="rId6"/>
          <a:stretch>
            <a:fillRect/>
          </a:stretch>
        </p:blipFill>
        <p:spPr>
          <a:xfrm>
            <a:off x="8161787" y="4007566"/>
            <a:ext cx="3796851" cy="2236072"/>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312109" y="1244436"/>
            <a:ext cx="10986797" cy="3447098"/>
          </a:xfrm>
          <a:prstGeom prst="rect">
            <a:avLst/>
          </a:prstGeom>
          <a:noFill/>
        </p:spPr>
        <p:txBody>
          <a:bodyPr wrap="square" rtlCol="0">
            <a:spAutoFit/>
          </a:bodyPr>
          <a:lstStyle/>
          <a:p>
            <a:endParaRPr lang="en-US" sz="2000" dirty="0"/>
          </a:p>
          <a:p>
            <a:r>
              <a:rPr lang="en-US" u="sng" dirty="0" smtClean="0"/>
              <a:t>Accidents/Incidents </a:t>
            </a:r>
          </a:p>
          <a:p>
            <a:r>
              <a:rPr lang="en-US" dirty="0" smtClean="0"/>
              <a:t>There were 3 student and 25 staff incidents/accidents for the month.  </a:t>
            </a:r>
          </a:p>
          <a:p>
            <a:r>
              <a:rPr lang="en-US" dirty="0" smtClean="0"/>
              <a:t>   </a:t>
            </a:r>
            <a:endParaRPr lang="en-US" u="sng" dirty="0" smtClean="0"/>
          </a:p>
          <a:p>
            <a:r>
              <a:rPr lang="en-US" u="sng" dirty="0" smtClean="0"/>
              <a:t>Staff Accidents/Incidents</a:t>
            </a:r>
          </a:p>
          <a:p>
            <a:pPr marL="342900" indent="-342900">
              <a:buFont typeface="Arial" panose="020B0604020202020204" pitchFamily="34" charset="0"/>
              <a:buChar char="•"/>
            </a:pPr>
            <a:r>
              <a:rPr lang="en-US" dirty="0" smtClean="0"/>
              <a:t>Yale School  </a:t>
            </a:r>
            <a:r>
              <a:rPr lang="en-US" dirty="0"/>
              <a:t>- </a:t>
            </a:r>
            <a:r>
              <a:rPr lang="en-US" dirty="0" smtClean="0"/>
              <a:t>Employee lost footing and fell  </a:t>
            </a:r>
          </a:p>
          <a:p>
            <a:pPr marL="342900" indent="-342900">
              <a:buFont typeface="Arial" panose="020B0604020202020204" pitchFamily="34" charset="0"/>
              <a:buChar char="•"/>
            </a:pPr>
            <a:r>
              <a:rPr lang="en-US" dirty="0" smtClean="0"/>
              <a:t>WPS  - Student behavior 24 – Various minor injuries, bites, kicks, etc.</a:t>
            </a:r>
          </a:p>
          <a:p>
            <a:endParaRPr lang="en-US" dirty="0"/>
          </a:p>
          <a:p>
            <a:r>
              <a:rPr lang="en-US" u="sng" dirty="0" smtClean="0"/>
              <a:t>Student Accidents/Injuries (4) </a:t>
            </a:r>
            <a:r>
              <a:rPr lang="en-US" dirty="0" smtClean="0"/>
              <a:t> </a:t>
            </a:r>
          </a:p>
          <a:p>
            <a:pPr marL="342900" indent="-342900">
              <a:buFont typeface="Arial" panose="020B0604020202020204" pitchFamily="34" charset="0"/>
              <a:buChar char="•"/>
            </a:pPr>
            <a:r>
              <a:rPr lang="en-US" dirty="0" smtClean="0"/>
              <a:t>WIS -  Student tripped on shoelace, hit back of head</a:t>
            </a:r>
          </a:p>
          <a:p>
            <a:pPr marL="342900" indent="-342900">
              <a:buFont typeface="Arial" panose="020B0604020202020204" pitchFamily="34" charset="0"/>
              <a:buChar char="•"/>
            </a:pPr>
            <a:r>
              <a:rPr lang="en-US" dirty="0" smtClean="0"/>
              <a:t>WIS – Student had seizure, 911 called  </a:t>
            </a:r>
          </a:p>
          <a:p>
            <a:pPr marL="342900" indent="-342900">
              <a:buFont typeface="Arial" panose="020B0604020202020204" pitchFamily="34" charset="0"/>
              <a:buChar char="•"/>
            </a:pPr>
            <a:r>
              <a:rPr lang="en-US" dirty="0" smtClean="0"/>
              <a:t>WIS - </a:t>
            </a:r>
            <a:r>
              <a:rPr lang="en-US" dirty="0"/>
              <a:t>Student </a:t>
            </a:r>
            <a:r>
              <a:rPr lang="en-US" dirty="0" smtClean="0"/>
              <a:t>swinging on tetherball pole lost grip and fell, bruised cheek </a:t>
            </a:r>
            <a:endParaRPr lang="en-US" sz="2000" b="1" u="sng" dirty="0"/>
          </a:p>
        </p:txBody>
      </p:sp>
      <p:sp>
        <p:nvSpPr>
          <p:cNvPr id="5" name="TextBox 4"/>
          <p:cNvSpPr txBox="1"/>
          <p:nvPr/>
        </p:nvSpPr>
        <p:spPr>
          <a:xfrm>
            <a:off x="312109" y="467672"/>
            <a:ext cx="2559227" cy="523220"/>
          </a:xfrm>
          <a:prstGeom prst="rect">
            <a:avLst/>
          </a:prstGeom>
          <a:noFill/>
        </p:spPr>
        <p:txBody>
          <a:bodyPr wrap="none" rtlCol="0">
            <a:spAutoFit/>
          </a:bodyPr>
          <a:lstStyle/>
          <a:p>
            <a:r>
              <a:rPr lang="en-US" sz="2800" i="1" dirty="0" smtClean="0"/>
              <a:t>SAFETY  REPORT</a:t>
            </a:r>
            <a:endParaRPr lang="en-US" sz="2800" i="1" dirty="0"/>
          </a:p>
        </p:txBody>
      </p:sp>
    </p:spTree>
    <p:extLst>
      <p:ext uri="{BB962C8B-B14F-4D97-AF65-F5344CB8AC3E}">
        <p14:creationId xmlns:p14="http://schemas.microsoft.com/office/powerpoint/2010/main" val="319331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110" y="0"/>
            <a:ext cx="2549609" cy="523220"/>
          </a:xfrm>
          <a:prstGeom prst="rect">
            <a:avLst/>
          </a:prstGeom>
          <a:noFill/>
        </p:spPr>
        <p:txBody>
          <a:bodyPr wrap="none" rtlCol="0">
            <a:spAutoFit/>
          </a:bodyPr>
          <a:lstStyle/>
          <a:p>
            <a:r>
              <a:rPr lang="en-US" sz="2800" i="1" dirty="0" smtClean="0"/>
              <a:t>SAFETY CHARTS </a:t>
            </a:r>
            <a:endParaRPr lang="en-US" sz="2800" i="1" dirty="0"/>
          </a:p>
        </p:txBody>
      </p:sp>
      <p:pic>
        <p:nvPicPr>
          <p:cNvPr id="6" name="Picture 5"/>
          <p:cNvPicPr>
            <a:picLocks noChangeAspect="1"/>
          </p:cNvPicPr>
          <p:nvPr/>
        </p:nvPicPr>
        <p:blipFill>
          <a:blip r:embed="rId2"/>
          <a:stretch>
            <a:fillRect/>
          </a:stretch>
        </p:blipFill>
        <p:spPr>
          <a:xfrm>
            <a:off x="5676808" y="3289265"/>
            <a:ext cx="838384" cy="279469"/>
          </a:xfrm>
          <a:prstGeom prst="rect">
            <a:avLst/>
          </a:prstGeom>
        </p:spPr>
      </p:pic>
      <p:pic>
        <p:nvPicPr>
          <p:cNvPr id="13" name="Picture 12"/>
          <p:cNvPicPr>
            <a:picLocks noChangeAspect="1"/>
          </p:cNvPicPr>
          <p:nvPr/>
        </p:nvPicPr>
        <p:blipFill>
          <a:blip r:embed="rId3"/>
          <a:stretch>
            <a:fillRect/>
          </a:stretch>
        </p:blipFill>
        <p:spPr>
          <a:xfrm>
            <a:off x="6514056" y="1000596"/>
            <a:ext cx="4087269" cy="2625961"/>
          </a:xfrm>
          <a:prstGeom prst="rect">
            <a:avLst/>
          </a:prstGeom>
        </p:spPr>
      </p:pic>
      <p:pic>
        <p:nvPicPr>
          <p:cNvPr id="15" name="Picture 14"/>
          <p:cNvPicPr>
            <a:picLocks noChangeAspect="1"/>
          </p:cNvPicPr>
          <p:nvPr/>
        </p:nvPicPr>
        <p:blipFill>
          <a:blip r:embed="rId4"/>
          <a:stretch>
            <a:fillRect/>
          </a:stretch>
        </p:blipFill>
        <p:spPr>
          <a:xfrm>
            <a:off x="1090546" y="3784601"/>
            <a:ext cx="4095817" cy="2908305"/>
          </a:xfrm>
          <a:prstGeom prst="rect">
            <a:avLst/>
          </a:prstGeom>
        </p:spPr>
      </p:pic>
      <p:pic>
        <p:nvPicPr>
          <p:cNvPr id="17" name="Picture 16"/>
          <p:cNvPicPr>
            <a:picLocks noChangeAspect="1"/>
          </p:cNvPicPr>
          <p:nvPr/>
        </p:nvPicPr>
        <p:blipFill>
          <a:blip r:embed="rId5"/>
          <a:stretch>
            <a:fillRect/>
          </a:stretch>
        </p:blipFill>
        <p:spPr>
          <a:xfrm>
            <a:off x="6514056" y="3914737"/>
            <a:ext cx="4087269" cy="2778169"/>
          </a:xfrm>
          <a:prstGeom prst="rect">
            <a:avLst/>
          </a:prstGeom>
        </p:spPr>
      </p:pic>
      <p:pic>
        <p:nvPicPr>
          <p:cNvPr id="19" name="Picture 18"/>
          <p:cNvPicPr>
            <a:picLocks noChangeAspect="1"/>
          </p:cNvPicPr>
          <p:nvPr/>
        </p:nvPicPr>
        <p:blipFill>
          <a:blip r:embed="rId6"/>
          <a:stretch>
            <a:fillRect/>
          </a:stretch>
        </p:blipFill>
        <p:spPr>
          <a:xfrm>
            <a:off x="1090546" y="1000596"/>
            <a:ext cx="4095817" cy="2568137"/>
          </a:xfrm>
          <a:prstGeom prst="rect">
            <a:avLst/>
          </a:prstGeom>
        </p:spPr>
      </p:pic>
    </p:spTree>
    <p:extLst>
      <p:ext uri="{BB962C8B-B14F-4D97-AF65-F5344CB8AC3E}">
        <p14:creationId xmlns:p14="http://schemas.microsoft.com/office/powerpoint/2010/main" val="124918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34805</TotalTime>
  <Words>985</Words>
  <Application>Microsoft Office PowerPoint</Application>
  <PresentationFormat>Widescreen</PresentationFormat>
  <Paragraphs>80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Woodland Public Schools</vt:lpstr>
      <vt:lpstr>   </vt:lpstr>
      <vt:lpstr>PowerPoint Presentation</vt:lpstr>
      <vt:lpstr>PowerPoint Presentation</vt:lpstr>
      <vt:lpstr>FACILITY CHARTS – POWER COST AND WORK ORDER STATUS</vt:lpstr>
      <vt:lpstr>FACILITY CHARTS –  WATER USAGE WHS, WIS, WMS, WPS</vt:lpstr>
      <vt:lpstr>PowerPoint Presentation</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Landrigan, Scott</cp:lastModifiedBy>
  <cp:revision>361</cp:revision>
  <cp:lastPrinted>2018-01-11T23:46:39Z</cp:lastPrinted>
  <dcterms:created xsi:type="dcterms:W3CDTF">2016-04-19T23:51:26Z</dcterms:created>
  <dcterms:modified xsi:type="dcterms:W3CDTF">2018-03-21T15:27:05Z</dcterms:modified>
</cp:coreProperties>
</file>